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696" r:id="rId2"/>
  </p:sldMasterIdLst>
  <p:notesMasterIdLst>
    <p:notesMasterId r:id="rId16"/>
  </p:notesMasterIdLst>
  <p:sldIdLst>
    <p:sldId id="265" r:id="rId3"/>
    <p:sldId id="267" r:id="rId4"/>
    <p:sldId id="268" r:id="rId5"/>
    <p:sldId id="259" r:id="rId6"/>
    <p:sldId id="277" r:id="rId7"/>
    <p:sldId id="269" r:id="rId8"/>
    <p:sldId id="276" r:id="rId9"/>
    <p:sldId id="261" r:id="rId10"/>
    <p:sldId id="275" r:id="rId11"/>
    <p:sldId id="260" r:id="rId12"/>
    <p:sldId id="262" r:id="rId13"/>
    <p:sldId id="278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719" autoAdjust="0"/>
    <p:restoredTop sz="95097" autoAdjust="0"/>
  </p:normalViewPr>
  <p:slideViewPr>
    <p:cSldViewPr snapToGrid="0">
      <p:cViewPr varScale="1">
        <p:scale>
          <a:sx n="84" d="100"/>
          <a:sy n="84" d="100"/>
        </p:scale>
        <p:origin x="137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24.1.2025.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68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list no need to elaborate in this stage!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02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Navedite samo svoju viziju projektne ideje...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10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1541283"/>
          </a:xfrm>
        </p:spPr>
        <p:txBody>
          <a:bodyPr lIns="252000" tIns="46800" rIns="252000" anchor="ctr">
            <a:normAutofit/>
          </a:bodyPr>
          <a:lstStyle>
            <a:lvl1pPr algn="ctr">
              <a:def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629310" y="543433"/>
            <a:ext cx="2495116" cy="246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6299200" y="1668720"/>
            <a:ext cx="3155393" cy="6434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17BDC-58CC-FADA-1B39-623F12755E0B}"/>
              </a:ext>
            </a:extLst>
          </p:cNvPr>
          <p:cNvSpPr txBox="1"/>
          <p:nvPr userDrawn="1"/>
        </p:nvSpPr>
        <p:spPr>
          <a:xfrm>
            <a:off x="2757249" y="3212658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 dirty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A7A9A7D-F6F6-0F08-90E6-4F20750E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292" y="5227023"/>
            <a:ext cx="777240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/>
          <a:lstStyle>
            <a:lvl1pPr marL="266700" indent="-266700">
              <a:defRPr>
                <a:solidFill>
                  <a:schemeClr val="tx1"/>
                </a:solidFill>
              </a:defRPr>
            </a:lvl1pPr>
            <a:lvl2pPr marL="48690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9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6" y="2393953"/>
            <a:ext cx="8272211" cy="2147467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6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2C86E-F1C7-46E0-95C6-696D16C6C694}" type="slidenum">
              <a:rPr lang="hr-HR" noProof="0" smtClean="0"/>
              <a:pPr>
                <a:defRPr/>
              </a:pPr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4303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99" y="972000"/>
            <a:ext cx="4680000" cy="540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030" y="972000"/>
            <a:ext cx="4259971" cy="5400000"/>
          </a:xfrm>
        </p:spPr>
        <p:txBody>
          <a:bodyPr>
            <a:normAutofit/>
          </a:bodyPr>
          <a:lstStyle>
            <a:lvl2pPr marL="396000" indent="-252000">
              <a:lnSpc>
                <a:spcPct val="100000"/>
              </a:lnSpc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363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92000" y="-8857"/>
            <a:ext cx="792000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8" y="991413"/>
            <a:ext cx="4680000" cy="557784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8" y="1668252"/>
            <a:ext cx="4680000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31" y="991417"/>
            <a:ext cx="4212288" cy="553373"/>
          </a:xfrm>
        </p:spPr>
        <p:txBody>
          <a:bodyPr anchor="ctr">
            <a:noAutofit/>
          </a:bodyPr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marL="0" marR="0" lvl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663842"/>
            <a:ext cx="4212288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53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61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sp>
        <p:nvSpPr>
          <p:cNvPr id="5" name="Blank">
            <a:extLst>
              <a:ext uri="{FF2B5EF4-FFF2-40B4-BE49-F238E27FC236}">
                <a16:creationId xmlns:a16="http://schemas.microsoft.com/office/drawing/2014/main" id="{B6B16F86-9808-4367-B20B-899AF3F2BA32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6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1008824"/>
            <a:ext cx="2273889" cy="1722419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698" y="1008824"/>
            <a:ext cx="4988243" cy="5294004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788">
                <a:solidFill>
                  <a:schemeClr val="tx2"/>
                </a:solidFill>
              </a:defRPr>
            </a:lvl6pPr>
            <a:lvl7pPr>
              <a:defRPr sz="788">
                <a:solidFill>
                  <a:schemeClr val="tx2"/>
                </a:solidFill>
              </a:defRPr>
            </a:lvl7pPr>
            <a:lvl8pPr>
              <a:defRPr sz="788">
                <a:solidFill>
                  <a:schemeClr val="tx2"/>
                </a:solidFill>
              </a:defRPr>
            </a:lvl8pPr>
            <a:lvl9pPr>
              <a:defRPr sz="788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94" y="2836656"/>
            <a:ext cx="2273889" cy="34661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257175" indent="0">
              <a:buNone/>
              <a:defRPr sz="619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5" y="6456919"/>
            <a:ext cx="2133599" cy="365125"/>
          </a:xfrm>
        </p:spPr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31" y="6452593"/>
            <a:ext cx="4836571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6" y="6456919"/>
            <a:ext cx="789383" cy="365125"/>
          </a:xfrm>
        </p:spPr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468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7929" y="1042141"/>
            <a:ext cx="8468144" cy="3485610"/>
          </a:xfrm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5" y="5260127"/>
            <a:ext cx="8272213" cy="998148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95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512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043613" y="599725"/>
            <a:ext cx="2765487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53150" y="863600"/>
            <a:ext cx="234315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4" y="863600"/>
            <a:ext cx="5371219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79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B10-FBF8-4CBA-B026-F8DE91F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123825"/>
            <a:ext cx="8999537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6ABA-433E-479F-BD29-1C844B0A1F5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B4264813-3E43-478F-B65D-0BC0200A93E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16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A3D-D87F-4AF2-BA78-EC513449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1643063"/>
            <a:ext cx="8964612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9B210-E8A1-4163-B353-9596A4987A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9388" y="2349500"/>
            <a:ext cx="4316412" cy="3959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5EE46-BB07-40D1-BA76-9A68CCF9096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2349500"/>
            <a:ext cx="4316413" cy="1903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3EFCE-9805-4C10-9F35-FE6B61EEEB7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405313"/>
            <a:ext cx="4316413" cy="1903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9D8B36-6841-48AB-ACDD-303377A5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4438" y="6453188"/>
            <a:ext cx="1773237" cy="319087"/>
          </a:xfrm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546225-D832-45D6-9D1F-C2C29801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19087"/>
          </a:xfrm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93AD3A-68A5-4246-9D01-4FF480F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450" y="6440488"/>
            <a:ext cx="2133600" cy="319087"/>
          </a:xfrm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03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E4BB-D381-461E-98CE-EC214FB2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2250"/>
            <a:ext cx="8153400" cy="704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5E26-D24E-448B-A60D-AC4ADA325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295400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80C4-0743-475D-99BC-A08C21692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0" y="3832225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70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33B67453-1C01-4A88-9B88-0395558C4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59563"/>
            <a:ext cx="9144000" cy="198437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B15CA-4405-4999-8824-E5B89AB2F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5734050"/>
            <a:ext cx="850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1800" b="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604BB0-89C9-40DD-B4C1-65ECA21B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38175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EEC9831C-2EE5-4AB4-811F-0FD7517A5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B57BD19-2365-4510-B140-A8BF46017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6115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9247816-F8A1-437D-8876-CE3B543F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6689725"/>
            <a:ext cx="50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3A00050-2AD2-4E24-A959-018DA26B4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376988"/>
            <a:ext cx="844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240486D-8BBC-4E5F-AE3E-87568EC3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6626225"/>
            <a:ext cx="606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487ECC7-754E-4F59-8E24-696A1ED399B9}" type="slidenum">
              <a:rPr lang="de-DE" altLang="sr-Latn-RS" sz="1000" b="0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de-DE" altLang="sr-Latn-RS" sz="1000" b="0" dirty="0">
              <a:solidFill>
                <a:schemeClr val="bg1"/>
              </a:solidFill>
            </a:endParaRPr>
          </a:p>
        </p:txBody>
      </p:sp>
      <p:pic>
        <p:nvPicPr>
          <p:cNvPr id="12" name="Picture 9" descr="MCAST">
            <a:extLst>
              <a:ext uri="{FF2B5EF4-FFF2-40B4-BE49-F238E27FC236}">
                <a16:creationId xmlns:a16="http://schemas.microsoft.com/office/drawing/2014/main" id="{5EBDEE4A-5D09-433E-904F-F1650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5738"/>
            <a:ext cx="14843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EE17B41-E6B1-4669-AD1B-D326DFF0B618}"/>
              </a:ext>
            </a:extLst>
          </p:cNvPr>
          <p:cNvSpPr txBox="1"/>
          <p:nvPr/>
        </p:nvSpPr>
        <p:spPr>
          <a:xfrm>
            <a:off x="0" y="6657975"/>
            <a:ext cx="9144000" cy="214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700" b="0" dirty="0">
                <a:ea typeface="Times New Roman"/>
                <a:cs typeface="Times New Roman"/>
              </a:rPr>
              <a:t>A Vocational Degree programme developed by MCAST and Fraunhofer IAO.</a:t>
            </a:r>
            <a:endParaRPr lang="de-DE" sz="700" b="0" dirty="0">
              <a:ea typeface="Times New Roman"/>
              <a:cs typeface="Times New Roman"/>
            </a:endParaRPr>
          </a:p>
        </p:txBody>
      </p:sp>
      <p:pic>
        <p:nvPicPr>
          <p:cNvPr id="14" name="Grafik 13" descr="C:\Dokumente und Einstellungen\sahin\Desktop\iao_85mm_p334.png">
            <a:extLst>
              <a:ext uri="{FF2B5EF4-FFF2-40B4-BE49-F238E27FC236}">
                <a16:creationId xmlns:a16="http://schemas.microsoft.com/office/drawing/2014/main" id="{118DF992-D6B3-42BA-B7AF-94ADD5D8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575"/>
            <a:ext cx="13843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Inhaltsplatzhalter 14"/>
          <p:cNvSpPr>
            <a:spLocks noGrp="1"/>
          </p:cNvSpPr>
          <p:nvPr>
            <p:ph sz="quarter" idx="10"/>
          </p:nvPr>
        </p:nvSpPr>
        <p:spPr>
          <a:xfrm>
            <a:off x="372122" y="1917577"/>
            <a:ext cx="8443404" cy="447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081" y="859963"/>
            <a:ext cx="8422689" cy="755773"/>
          </a:xfrm>
        </p:spPr>
        <p:txBody>
          <a:bodyPr anchor="b"/>
          <a:lstStyle>
            <a:lvl1pPr algn="ctr">
              <a:defRPr sz="2200" smtClean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0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0938" y="533400"/>
            <a:ext cx="7793037" cy="769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0" y="1676400"/>
            <a:ext cx="9144000" cy="445611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78ED30-4CA5-4F36-903B-BB1F88A7D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616777E-FC54-4224-94BE-684145743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2A5E6CE-E56A-416E-B8B3-DBFD0971A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4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 dirty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lank">
            <a:extLst>
              <a:ext uri="{FF2B5EF4-FFF2-40B4-BE49-F238E27FC236}">
                <a16:creationId xmlns:a16="http://schemas.microsoft.com/office/drawing/2014/main" id="{DF900481-7CD7-44CE-90E6-3583037D52D9}"/>
              </a:ext>
            </a:extLst>
          </p:cNvPr>
          <p:cNvSpPr/>
          <p:nvPr/>
        </p:nvSpPr>
        <p:spPr bwMode="auto">
          <a:xfrm>
            <a:off x="13527" y="-4384"/>
            <a:ext cx="9144000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3"/>
          </a:xfrm>
          <a:effectLst/>
        </p:spPr>
        <p:txBody>
          <a:bodyPr anchor="b" anchorCtr="1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49" y="5227023"/>
            <a:ext cx="824516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1" name="UNI_Logo">
            <a:extLst>
              <a:ext uri="{FF2B5EF4-FFF2-40B4-BE49-F238E27FC236}">
                <a16:creationId xmlns:a16="http://schemas.microsoft.com/office/drawing/2014/main" id="{B60ABF21-F805-4F5C-9378-DA9D7D2C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606" t="17629" r="15252" b="19248"/>
          <a:stretch/>
        </p:blipFill>
        <p:spPr>
          <a:xfrm>
            <a:off x="6107826" y="134635"/>
            <a:ext cx="727345" cy="720000"/>
          </a:xfrm>
          <a:prstGeom prst="rect">
            <a:avLst/>
          </a:prstGeom>
        </p:spPr>
      </p:pic>
      <p:pic>
        <p:nvPicPr>
          <p:cNvPr id="12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EC1CAE0A-3E29-4F8A-A85F-FFEEA3908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9000"/>
          </a:blip>
          <a:srcRect l="13474" t="23715" r="15700" b="21450"/>
          <a:stretch/>
        </p:blipFill>
        <p:spPr>
          <a:xfrm>
            <a:off x="7043847" y="203435"/>
            <a:ext cx="1188000" cy="582400"/>
          </a:xfrm>
          <a:prstGeom prst="rect">
            <a:avLst/>
          </a:prstGeom>
        </p:spPr>
      </p:pic>
      <p:sp>
        <p:nvSpPr>
          <p:cNvPr id="13" name="Course">
            <a:extLst>
              <a:ext uri="{FF2B5EF4-FFF2-40B4-BE49-F238E27FC236}">
                <a16:creationId xmlns:a16="http://schemas.microsoft.com/office/drawing/2014/main" id="{606EE227-E1A4-48CD-8072-A5BFFE497034}"/>
              </a:ext>
            </a:extLst>
          </p:cNvPr>
          <p:cNvSpPr txBox="1"/>
          <p:nvPr/>
        </p:nvSpPr>
        <p:spPr>
          <a:xfrm>
            <a:off x="912153" y="250948"/>
            <a:ext cx="2398143" cy="561474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  <a:endParaRPr lang="en-US" sz="12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074D2-401D-5430-6887-B383F93FE29E}"/>
              </a:ext>
            </a:extLst>
          </p:cNvPr>
          <p:cNvSpPr txBox="1"/>
          <p:nvPr userDrawn="1"/>
        </p:nvSpPr>
        <p:spPr>
          <a:xfrm>
            <a:off x="2672500" y="2948496"/>
            <a:ext cx="3798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4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400" noProof="0" dirty="0">
                <a:latin typeface="Franklin Gothic Demi" panose="020B0703020102020204" pitchFamily="34" charset="0"/>
              </a:rPr>
              <a:t> </a:t>
            </a:r>
            <a:r>
              <a:rPr lang="hr-HR" sz="24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</p:spTree>
    <p:extLst>
      <p:ext uri="{BB962C8B-B14F-4D97-AF65-F5344CB8AC3E}">
        <p14:creationId xmlns:p14="http://schemas.microsoft.com/office/powerpoint/2010/main" val="20511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microsoft.com/office/2007/relationships/hdphoto" Target="../media/hdphoto2.wdp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972000"/>
            <a:ext cx="9000000" cy="54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34" y="6501038"/>
            <a:ext cx="94064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803" y="6501039"/>
            <a:ext cx="675965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260" y="6501038"/>
            <a:ext cx="475056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9CEFA33-B437-4AA3-8275-93D2FF819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999" y="887249"/>
            <a:ext cx="9000000" cy="45719"/>
          </a:xfrm>
          <a:prstGeom prst="rect">
            <a:avLst/>
          </a:prstGeom>
          <a:gradFill rotWithShape="0"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73C7DFB0-5E2B-4809-9C0B-ED751F995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" y="6816222"/>
            <a:ext cx="9143999" cy="36000"/>
          </a:xfrm>
          <a:prstGeom prst="rect">
            <a:avLst/>
          </a:prstGeom>
          <a:gradFill rotWithShape="0">
            <a:gsLst>
              <a:gs pos="300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4C7E3-BB36-4260-BA39-D064CCA029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394" y="171448"/>
            <a:ext cx="697230" cy="548640"/>
          </a:xfrm>
          <a:prstGeom prst="rect">
            <a:avLst/>
          </a:prstGeom>
        </p:spPr>
      </p:pic>
      <p:pic>
        <p:nvPicPr>
          <p:cNvPr id="24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75090067-1575-4BA5-A613-FCA8F5BA830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 amt="79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3474" t="23715" r="15700" b="21450"/>
          <a:stretch/>
        </p:blipFill>
        <p:spPr>
          <a:xfrm>
            <a:off x="8469403" y="296918"/>
            <a:ext cx="634769" cy="3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ctr" defTabSz="257175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2000" indent="-252000" algn="l" defTabSz="257175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96000" indent="-252000" algn="l" defTabSz="257175" rtl="0" eaLnBrk="1" latinLnBrk="0" hangingPunct="1">
        <a:spcBef>
          <a:spcPts val="4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6250" indent="-15187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986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11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87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6pPr>
      <a:lvl7pPr marL="12375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7pPr>
      <a:lvl8pPr marL="14062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8pPr>
      <a:lvl9pPr marL="15750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https://github.com/alexMatika-code/Reci-pa-ispeci/wiki/B.-Prikaz-aktivnosti-grupe%23tablica-aktivnosti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www.recepti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4000" noProof="0" dirty="0"/>
              <a:t>RECI PA ISPECI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9DD34-BFD2-8305-42BF-AA42E093F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328" y="5227023"/>
            <a:ext cx="7772400" cy="590321"/>
          </a:xfrm>
        </p:spPr>
        <p:txBody>
          <a:bodyPr>
            <a:normAutofit lnSpcReduction="10000"/>
          </a:bodyPr>
          <a:lstStyle/>
          <a:p>
            <a:r>
              <a:rPr lang="hr-HR" sz="1400" noProof="0" dirty="0"/>
              <a:t>Tim:  TG </a:t>
            </a:r>
            <a:r>
              <a:rPr lang="hr-HR" sz="1400" dirty="0"/>
              <a:t>07.2</a:t>
            </a:r>
            <a:r>
              <a:rPr lang="hr-HR" sz="1400" noProof="0" dirty="0"/>
              <a:t> Reci-pa-Ispeci</a:t>
            </a:r>
          </a:p>
          <a:p>
            <a:r>
              <a:rPr lang="hr-HR" noProof="0" dirty="0"/>
              <a:t>Ak. god. 2025./2025.</a:t>
            </a:r>
          </a:p>
        </p:txBody>
      </p:sp>
    </p:spTree>
    <p:extLst>
      <p:ext uri="{BB962C8B-B14F-4D97-AF65-F5344CB8AC3E}">
        <p14:creationId xmlns:p14="http://schemas.microsoft.com/office/powerpoint/2010/main" val="36578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597643"/>
            <a:ext cx="277749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6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hr-HR" sz="2600" noProof="0">
                <a:solidFill>
                  <a:srgbClr val="FFFEFF"/>
                </a:solidFill>
              </a:rPr>
              <a:t>Korišteni alati i tehnologije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1201" y="1037968"/>
            <a:ext cx="5044424" cy="48208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000" noProof="0" dirty="0"/>
              <a:t>programski jezici: Java, JavaScript, HTML, CSS</a:t>
            </a:r>
          </a:p>
          <a:p>
            <a:pPr>
              <a:lnSpc>
                <a:spcPct val="100000"/>
              </a:lnSpc>
            </a:pPr>
            <a:r>
              <a:rPr lang="hr-HR" sz="2000" dirty="0"/>
              <a:t>radni okvir: </a:t>
            </a:r>
            <a:r>
              <a:rPr lang="hr-HR" sz="2000" dirty="0" err="1"/>
              <a:t>React</a:t>
            </a:r>
            <a:endParaRPr lang="hr-HR" sz="2000" dirty="0"/>
          </a:p>
          <a:p>
            <a:pPr>
              <a:lnSpc>
                <a:spcPct val="100000"/>
              </a:lnSpc>
            </a:pPr>
            <a:r>
              <a:rPr lang="hr-HR" sz="2000" dirty="0"/>
              <a:t>baza podataka: </a:t>
            </a:r>
            <a:r>
              <a:rPr lang="hr-HR" sz="2000" dirty="0" err="1"/>
              <a:t>PostrgreSQL</a:t>
            </a:r>
            <a:r>
              <a:rPr lang="hr-HR" sz="2000" dirty="0"/>
              <a:t>, </a:t>
            </a:r>
            <a:r>
              <a:rPr lang="hr-HR" sz="2000" dirty="0" err="1"/>
              <a:t>Liquibase</a:t>
            </a:r>
            <a:endParaRPr lang="hr-HR" sz="2000" dirty="0"/>
          </a:p>
          <a:p>
            <a:pPr>
              <a:lnSpc>
                <a:spcPct val="100000"/>
              </a:lnSpc>
            </a:pPr>
            <a:r>
              <a:rPr lang="hr-HR" sz="2000" noProof="0" dirty="0"/>
              <a:t>razvojni alati: I</a:t>
            </a:r>
            <a:r>
              <a:rPr lang="hr-HR" sz="2000" dirty="0" err="1"/>
              <a:t>ntellij</a:t>
            </a:r>
            <a:r>
              <a:rPr lang="hr-HR" sz="2000" dirty="0"/>
              <a:t> IDEA, </a:t>
            </a:r>
            <a:r>
              <a:rPr lang="hr-HR" sz="2000" dirty="0" err="1"/>
              <a:t>Figma</a:t>
            </a:r>
            <a:r>
              <a:rPr lang="hr-HR" sz="2000" dirty="0"/>
              <a:t>, </a:t>
            </a:r>
            <a:r>
              <a:rPr lang="hr-HR" sz="2000" dirty="0" err="1"/>
              <a:t>WebStorm</a:t>
            </a:r>
            <a:endParaRPr lang="hr-HR" sz="2000" dirty="0"/>
          </a:p>
          <a:p>
            <a:pPr>
              <a:lnSpc>
                <a:spcPct val="100000"/>
              </a:lnSpc>
            </a:pPr>
            <a:r>
              <a:rPr lang="hr-HR" sz="2000" noProof="0" dirty="0"/>
              <a:t>alati za </a:t>
            </a:r>
            <a:r>
              <a:rPr lang="hr-HR" sz="2000" noProof="0" dirty="0" err="1"/>
              <a:t>ispitivanj</a:t>
            </a:r>
            <a:r>
              <a:rPr lang="hr-HR" sz="2000" dirty="0"/>
              <a:t>e: </a:t>
            </a:r>
            <a:r>
              <a:rPr lang="hr-HR" sz="2000" dirty="0" err="1"/>
              <a:t>Junit</a:t>
            </a:r>
            <a:r>
              <a:rPr lang="hr-HR" sz="2000" dirty="0"/>
              <a:t> 5, </a:t>
            </a:r>
            <a:r>
              <a:rPr lang="hr-HR" sz="2000" dirty="0" err="1"/>
              <a:t>Selenium</a:t>
            </a:r>
            <a:r>
              <a:rPr lang="hr-HR" sz="2000" dirty="0"/>
              <a:t> IDE, </a:t>
            </a:r>
          </a:p>
          <a:p>
            <a:pPr>
              <a:lnSpc>
                <a:spcPct val="100000"/>
              </a:lnSpc>
            </a:pPr>
            <a:r>
              <a:rPr lang="hr-HR" sz="2000" dirty="0"/>
              <a:t>komunikacija: WhatsApp, </a:t>
            </a:r>
            <a:r>
              <a:rPr lang="hr-HR" sz="2000" dirty="0" err="1"/>
              <a:t>Discord</a:t>
            </a:r>
            <a:r>
              <a:rPr lang="hr-HR" sz="2000" dirty="0"/>
              <a:t>, Microsoft </a:t>
            </a:r>
            <a:r>
              <a:rPr lang="hr-HR" sz="2000" dirty="0" err="1"/>
              <a:t>Teams</a:t>
            </a:r>
            <a:endParaRPr lang="hr-HR" sz="2000" dirty="0"/>
          </a:p>
          <a:p>
            <a:pPr>
              <a:lnSpc>
                <a:spcPct val="100000"/>
              </a:lnSpc>
            </a:pPr>
            <a:r>
              <a:rPr lang="hr-HR" sz="2000" dirty="0"/>
              <a:t>dijagrami: </a:t>
            </a:r>
            <a:r>
              <a:rPr lang="hr-HR" sz="2000" dirty="0" err="1"/>
              <a:t>Visual</a:t>
            </a:r>
            <a:r>
              <a:rPr lang="hr-HR" sz="2000" dirty="0"/>
              <a:t> </a:t>
            </a:r>
            <a:r>
              <a:rPr lang="hr-HR" sz="2000" dirty="0" err="1"/>
              <a:t>Paradigm</a:t>
            </a:r>
            <a:r>
              <a:rPr lang="hr-HR" sz="2000" dirty="0"/>
              <a:t> Online, draw.io</a:t>
            </a:r>
          </a:p>
          <a:p>
            <a:pPr>
              <a:lnSpc>
                <a:spcPct val="100000"/>
              </a:lnSpc>
            </a:pPr>
            <a:r>
              <a:rPr lang="hr-HR" sz="2000" dirty="0" err="1"/>
              <a:t>host</a:t>
            </a:r>
            <a:r>
              <a:rPr lang="hr-HR" sz="2000" dirty="0"/>
              <a:t>: </a:t>
            </a:r>
            <a:r>
              <a:rPr lang="hr-HR" sz="2000" dirty="0" err="1"/>
              <a:t>Render</a:t>
            </a:r>
            <a:endParaRPr lang="hr-HR" sz="2000" dirty="0"/>
          </a:p>
          <a:p>
            <a:pPr>
              <a:lnSpc>
                <a:spcPct val="100000"/>
              </a:lnSpc>
            </a:pPr>
            <a:endParaRPr lang="hr-HR" sz="20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/>
              <a:pPr>
                <a:spcAft>
                  <a:spcPts val="600"/>
                </a:spcAft>
              </a:pPr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977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7" y="723899"/>
            <a:ext cx="277749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391" y="1209184"/>
            <a:ext cx="2316892" cy="4734416"/>
          </a:xfrm>
        </p:spPr>
        <p:txBody>
          <a:bodyPr anchor="ctr">
            <a:normAutofit/>
          </a:bodyPr>
          <a:lstStyle/>
          <a:p>
            <a:r>
              <a:rPr lang="hr-HR" sz="2400" noProof="0">
                <a:solidFill>
                  <a:srgbClr val="FFFFFF"/>
                </a:solidFill>
              </a:rPr>
              <a:t>Organizacija 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402" y="723900"/>
            <a:ext cx="5387698" cy="31523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dirty="0"/>
              <a:t>o</a:t>
            </a:r>
            <a:r>
              <a:rPr lang="hr-HR" noProof="0" dirty="0" err="1"/>
              <a:t>rganizacija</a:t>
            </a:r>
            <a:endParaRPr lang="hr-HR" noProof="0"/>
          </a:p>
          <a:p>
            <a:pPr lvl="1">
              <a:lnSpc>
                <a:spcPct val="90000"/>
              </a:lnSpc>
            </a:pPr>
            <a:r>
              <a:rPr lang="hr-HR" noProof="0" dirty="0"/>
              <a:t>komunikacija: WhatsApp, Microsoft </a:t>
            </a:r>
            <a:r>
              <a:rPr lang="hr-HR" noProof="0" dirty="0" err="1"/>
              <a:t>Teams</a:t>
            </a:r>
            <a:r>
              <a:rPr lang="hr-HR" dirty="0"/>
              <a:t>, </a:t>
            </a:r>
            <a:r>
              <a:rPr lang="hr-HR" dirty="0" err="1"/>
              <a:t>Discord</a:t>
            </a:r>
            <a:endParaRPr lang="hr-HR" noProof="0"/>
          </a:p>
          <a:p>
            <a:pPr lvl="1">
              <a:lnSpc>
                <a:spcPct val="90000"/>
              </a:lnSpc>
            </a:pPr>
            <a:r>
              <a:rPr lang="hr-HR" dirty="0"/>
              <a:t>upoznavanje s </a:t>
            </a:r>
            <a:r>
              <a:rPr lang="hr-HR" dirty="0" err="1"/>
              <a:t>Github</a:t>
            </a:r>
            <a:r>
              <a:rPr lang="hr-HR" dirty="0"/>
              <a:t>-om svih članova tima</a:t>
            </a:r>
            <a:endParaRPr lang="hr-HR" noProof="0"/>
          </a:p>
          <a:p>
            <a:pPr lvl="1">
              <a:lnSpc>
                <a:spcPct val="90000"/>
              </a:lnSpc>
            </a:pPr>
            <a:endParaRPr lang="hr-HR" noProof="0"/>
          </a:p>
          <a:p>
            <a:pPr lvl="1">
              <a:lnSpc>
                <a:spcPct val="90000"/>
              </a:lnSpc>
            </a:pPr>
            <a:r>
              <a:rPr lang="hr-HR" noProof="0" dirty="0"/>
              <a:t>model životnog ciklusa: mix ad-</a:t>
            </a:r>
            <a:r>
              <a:rPr lang="hr-HR" noProof="0" dirty="0" err="1"/>
              <a:t>hoc</a:t>
            </a:r>
            <a:r>
              <a:rPr lang="hr-HR" noProof="0" dirty="0"/>
              <a:t> modela i unificiranog procesa</a:t>
            </a:r>
            <a:endParaRPr lang="hr-HR" noProof="0"/>
          </a:p>
          <a:p>
            <a:pPr>
              <a:lnSpc>
                <a:spcPct val="90000"/>
              </a:lnSpc>
            </a:pPr>
            <a:r>
              <a:rPr lang="hr-HR" noProof="0" dirty="0">
                <a:hlinkClick r:id="rId2"/>
              </a:rPr>
              <a:t>tablica</a:t>
            </a:r>
            <a:r>
              <a:rPr lang="hr-HR" noProof="0" dirty="0"/>
              <a:t> podjele po poslovima</a:t>
            </a:r>
            <a:endParaRPr lang="hr-HR" noProof="0"/>
          </a:p>
          <a:p>
            <a:pPr>
              <a:lnSpc>
                <a:spcPct val="90000"/>
              </a:lnSpc>
            </a:pPr>
            <a:endParaRPr lang="hr-HR" noProof="0"/>
          </a:p>
          <a:p>
            <a:pPr marL="457200" lvl="1" indent="0">
              <a:lnSpc>
                <a:spcPct val="90000"/>
              </a:lnSpc>
              <a:buNone/>
            </a:pPr>
            <a:endParaRPr lang="hr-HR" noProof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CC981C40-B062-127C-5F82-DAAFD451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02" y="4231079"/>
            <a:ext cx="5387698" cy="20338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>
                <a:solidFill>
                  <a:srgbClr val="FFBB6E"/>
                </a:solidFill>
              </a:rPr>
              <a:pPr>
                <a:spcAft>
                  <a:spcPts val="600"/>
                </a:spcAft>
              </a:pPr>
              <a:t>11</a:t>
            </a:fld>
            <a:endParaRPr lang="hr-HR">
              <a:solidFill>
                <a:srgbClr val="FFBB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C256FA0-82D0-F182-1661-1C3E4A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sz="4400" dirty="0"/>
              <a:t>Demonstracija</a:t>
            </a:r>
            <a:endParaRPr lang="hr-HR" dirty="0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84E1541-150A-8C6D-0FAA-8997A55C9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D3FC103-C074-F800-DA68-B2EC9EC7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2C86E-F1C7-46E0-95C6-696D16C6C694}" type="slidenum">
              <a:rPr lang="hr-HR" noProof="0" smtClean="0"/>
              <a:pPr>
                <a:defRPr/>
              </a:pPr>
              <a:t>12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577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0271" y="457200"/>
            <a:ext cx="3758184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5253FF1-2E0A-C618-0397-B83A593E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7" y="1694422"/>
            <a:ext cx="4107281" cy="36696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0843" y="601200"/>
            <a:ext cx="3757041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203" y="723899"/>
            <a:ext cx="3448319" cy="1188720"/>
          </a:xfrm>
        </p:spPr>
        <p:txBody>
          <a:bodyPr>
            <a:normAutofit/>
          </a:bodyPr>
          <a:lstStyle/>
          <a:p>
            <a:r>
              <a:rPr lang="hr-HR" noProof="0" dirty="0">
                <a:solidFill>
                  <a:srgbClr val="FFFFFF"/>
                </a:solidFill>
              </a:rPr>
              <a:t>Zaključak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203" y="2035318"/>
            <a:ext cx="3448319" cy="37932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2000" noProof="0" dirty="0">
                <a:solidFill>
                  <a:srgbClr val="FFFFFF"/>
                </a:solidFill>
                <a:sym typeface="Wingdings" panose="05000000000000000000" pitchFamily="2" charset="2"/>
              </a:rPr>
              <a:t>naučene lekcije: komunikacija je ključna</a:t>
            </a:r>
          </a:p>
          <a:p>
            <a:pPr>
              <a:lnSpc>
                <a:spcPct val="90000"/>
              </a:lnSpc>
            </a:pPr>
            <a:r>
              <a:rPr lang="hr-HR" sz="2000" noProof="0" dirty="0">
                <a:solidFill>
                  <a:srgbClr val="FFFFFF"/>
                </a:solidFill>
                <a:sym typeface="Wingdings" panose="05000000000000000000" pitchFamily="2" charset="2"/>
              </a:rPr>
              <a:t>„Što je </a:t>
            </a:r>
            <a:r>
              <a:rPr lang="hr-HR" sz="2000" dirty="0">
                <a:solidFill>
                  <a:srgbClr val="FFFFFF"/>
                </a:solidFill>
                <a:sym typeface="Wingdings" panose="05000000000000000000" pitchFamily="2" charset="2"/>
              </a:rPr>
              <a:t>bilo dobro?” – iskustvo razvoja aplikacije unutar tima, razvoj vještina u raznim novim alatima</a:t>
            </a:r>
          </a:p>
          <a:p>
            <a:pPr>
              <a:lnSpc>
                <a:spcPct val="90000"/>
              </a:lnSpc>
            </a:pPr>
            <a:r>
              <a:rPr lang="hr-HR" sz="2000" dirty="0">
                <a:solidFill>
                  <a:srgbClr val="FFFFFF"/>
                </a:solidFill>
                <a:sym typeface="Wingdings" panose="05000000000000000000" pitchFamily="2" charset="2"/>
              </a:rPr>
              <a:t>„Što je moglo bolje?” – boljom komunikacijom i jednostavnijim uputama moglo se uštediti puno vremena</a:t>
            </a:r>
            <a:endParaRPr lang="hr-HR" sz="2000" noProof="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lang="hr-HR" sz="15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lang="hr-HR" sz="1500" noProof="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hr-HR" sz="1500" noProof="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lang="hr-HR" sz="1500" noProof="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>
                <a:solidFill>
                  <a:schemeClr val="bg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hr-HR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597643"/>
            <a:ext cx="277749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CCC5E-8F0C-4678-41F6-563B723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6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hr-HR" sz="2400" noProof="0" dirty="0">
                <a:solidFill>
                  <a:srgbClr val="FFFEFF"/>
                </a:solidFill>
              </a:rPr>
              <a:t>Članovi grupe i organizacija 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5B14-6D23-2394-890E-2F2CE0684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01" y="1037967"/>
            <a:ext cx="5044424" cy="535259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hr-HR" sz="2200" dirty="0"/>
              <a:t>Matija Lovreković – voditelj projekta, </a:t>
            </a:r>
            <a:r>
              <a:rPr lang="hr-HR" sz="2200" dirty="0" err="1"/>
              <a:t>Frontend</a:t>
            </a:r>
            <a:r>
              <a:rPr lang="hr-HR" sz="2200" dirty="0"/>
              <a:t>, </a:t>
            </a:r>
            <a:r>
              <a:rPr lang="hr-HR" sz="2200" dirty="0" err="1"/>
              <a:t>deployment</a:t>
            </a:r>
            <a:endParaRPr lang="hr-HR" sz="2200" dirty="0"/>
          </a:p>
          <a:p>
            <a:pPr>
              <a:lnSpc>
                <a:spcPct val="150000"/>
              </a:lnSpc>
            </a:pPr>
            <a:r>
              <a:rPr lang="hr-HR" sz="2200" noProof="0" dirty="0"/>
              <a:t>Alex </a:t>
            </a:r>
            <a:r>
              <a:rPr lang="hr-HR" sz="2200" noProof="0" dirty="0" err="1"/>
              <a:t>Matika</a:t>
            </a:r>
            <a:r>
              <a:rPr lang="hr-HR" sz="2200" noProof="0" dirty="0"/>
              <a:t> – desna ruka voditelja, Live chat, </a:t>
            </a:r>
            <a:r>
              <a:rPr lang="hr-HR" sz="2200" noProof="0" dirty="0" err="1"/>
              <a:t>deployment</a:t>
            </a:r>
            <a:endParaRPr lang="hr-HR" sz="2200" noProof="0" dirty="0"/>
          </a:p>
          <a:p>
            <a:pPr>
              <a:lnSpc>
                <a:spcPct val="150000"/>
              </a:lnSpc>
            </a:pPr>
            <a:r>
              <a:rPr lang="hr-HR" sz="2200" dirty="0"/>
              <a:t>Marta Leš – </a:t>
            </a:r>
            <a:r>
              <a:rPr lang="hr-HR" sz="2200" dirty="0" err="1"/>
              <a:t>Frontend</a:t>
            </a:r>
            <a:r>
              <a:rPr lang="hr-HR" sz="2200" dirty="0"/>
              <a:t>, AI chat, dokumentacija</a:t>
            </a:r>
          </a:p>
          <a:p>
            <a:pPr>
              <a:lnSpc>
                <a:spcPct val="150000"/>
              </a:lnSpc>
            </a:pPr>
            <a:r>
              <a:rPr lang="hr-HR" sz="2200" noProof="0" dirty="0"/>
              <a:t>Milan Vidaković – </a:t>
            </a:r>
            <a:r>
              <a:rPr lang="hr-HR" sz="2200" noProof="0" dirty="0" err="1"/>
              <a:t>Backend</a:t>
            </a:r>
            <a:r>
              <a:rPr lang="hr-HR" sz="2200" dirty="0"/>
              <a:t>, ispitivanje komponenti i sustava</a:t>
            </a:r>
            <a:endParaRPr lang="hr-HR" sz="2200" noProof="0" dirty="0"/>
          </a:p>
          <a:p>
            <a:pPr>
              <a:lnSpc>
                <a:spcPct val="150000"/>
              </a:lnSpc>
            </a:pPr>
            <a:r>
              <a:rPr lang="hr-HR" sz="2200" dirty="0"/>
              <a:t>Franko Ćosić – </a:t>
            </a:r>
            <a:r>
              <a:rPr lang="hr-HR" sz="2200" dirty="0" err="1"/>
              <a:t>Backend</a:t>
            </a:r>
            <a:r>
              <a:rPr lang="hr-HR" sz="2200" dirty="0"/>
              <a:t>, baza podataka, </a:t>
            </a:r>
            <a:r>
              <a:rPr lang="hr-HR" sz="2200" dirty="0" err="1"/>
              <a:t>deployment</a:t>
            </a:r>
            <a:endParaRPr lang="hr-HR" sz="2200" dirty="0"/>
          </a:p>
          <a:p>
            <a:pPr>
              <a:lnSpc>
                <a:spcPct val="150000"/>
              </a:lnSpc>
            </a:pPr>
            <a:r>
              <a:rPr lang="hr-HR" sz="2200" noProof="0" dirty="0" err="1"/>
              <a:t>Fran</a:t>
            </a:r>
            <a:r>
              <a:rPr lang="hr-HR" sz="2200" noProof="0" dirty="0"/>
              <a:t> Čop</a:t>
            </a:r>
            <a:r>
              <a:rPr lang="hr-HR" sz="2200" dirty="0" err="1"/>
              <a:t>čić</a:t>
            </a:r>
            <a:r>
              <a:rPr lang="hr-HR" sz="2200" dirty="0"/>
              <a:t> – dokumentacija</a:t>
            </a:r>
          </a:p>
          <a:p>
            <a:pPr>
              <a:lnSpc>
                <a:spcPct val="150000"/>
              </a:lnSpc>
            </a:pPr>
            <a:r>
              <a:rPr lang="hr-HR" sz="2200" noProof="0" dirty="0"/>
              <a:t>Patrik Krčma - dokumentacija</a:t>
            </a:r>
          </a:p>
          <a:p>
            <a:pPr marL="0" indent="0">
              <a:lnSpc>
                <a:spcPct val="100000"/>
              </a:lnSpc>
              <a:buNone/>
            </a:pPr>
            <a:endParaRPr lang="hr-HR" sz="22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38AF-35BC-BD40-AC94-1AB4341B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/>
              <a:pPr>
                <a:spcAft>
                  <a:spcPts val="600"/>
                </a:spcAft>
              </a:pPr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51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597643"/>
            <a:ext cx="277749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A0B7E-6D2D-545E-3942-807E5763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6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hr-HR" noProof="0" dirty="0">
                <a:solidFill>
                  <a:srgbClr val="FFFEFF"/>
                </a:solidFill>
              </a:rPr>
              <a:t>O projektu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C0A7-2EBE-B97D-F71C-97BD6204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01" y="826851"/>
            <a:ext cx="5044424" cy="552810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hr-HR" altLang="sr-Latn-RS" sz="2000" dirty="0"/>
              <a:t>web aplikacija koja rješava problem smišljanja recepta</a:t>
            </a:r>
          </a:p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hr-HR" altLang="sr-Latn-RS" sz="2000" dirty="0"/>
              <a:t>cilj: iskoristiti sastojke koje imamo, a ne znamo što bi s njima</a:t>
            </a:r>
          </a:p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hr-HR" altLang="sr-Latn-RS" sz="2000" dirty="0"/>
              <a:t>korisnik unosi sastojke/vrijeme koje ima te dobiva listu recepata s tim sastojcima</a:t>
            </a:r>
          </a:p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hr-HR" altLang="sr-Latn-RS" sz="2000" dirty="0"/>
              <a:t>ukoliko korisnik treba savjet, može se obratiti AI asistentu ili drugim korisnicima</a:t>
            </a:r>
          </a:p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hr-HR" altLang="sr-Latn-RS" sz="2000" dirty="0"/>
              <a:t>od sličnih rješenja ističu se </a:t>
            </a:r>
            <a:r>
              <a:rPr lang="hr-HR" altLang="sr-Latn-RS" sz="2000" dirty="0">
                <a:hlinkClick r:id="rId3"/>
              </a:rPr>
              <a:t>recepti.com </a:t>
            </a:r>
            <a:r>
              <a:rPr lang="hr-HR" altLang="sr-Latn-RS" sz="2000" dirty="0"/>
              <a:t> koje, za razliku od ovog projekta, nema podršku za korisnički i AI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4A85-3B76-EBCB-772E-CD8CF316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/>
              <a:pPr>
                <a:spcAft>
                  <a:spcPts val="600"/>
                </a:spcAft>
              </a:pPr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940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597643"/>
            <a:ext cx="277749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6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hr-HR" sz="2400" noProof="0">
                <a:solidFill>
                  <a:srgbClr val="FFFEFF"/>
                </a:solidFill>
              </a:rPr>
              <a:t>GLAVNI FUNKCIONALNI ZAHTJEVI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1201" y="807396"/>
            <a:ext cx="5044424" cy="541830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pregledavanje liste recepata</a:t>
            </a:r>
          </a:p>
          <a:p>
            <a:pPr>
              <a:lnSpc>
                <a:spcPct val="150000"/>
              </a:lnSpc>
            </a:pPr>
            <a:r>
              <a:rPr lang="hr-HR" noProof="0" dirty="0"/>
              <a:t>prijava </a:t>
            </a:r>
            <a:endParaRPr lang="hr-HR" dirty="0"/>
          </a:p>
          <a:p>
            <a:pPr>
              <a:lnSpc>
                <a:spcPct val="150000"/>
              </a:lnSpc>
            </a:pPr>
            <a:r>
              <a:rPr lang="hr-HR" dirty="0"/>
              <a:t>slanje prijedloga recepta kuharu</a:t>
            </a:r>
          </a:p>
          <a:p>
            <a:pPr>
              <a:lnSpc>
                <a:spcPct val="150000"/>
              </a:lnSpc>
            </a:pPr>
            <a:r>
              <a:rPr lang="hr-HR" dirty="0"/>
              <a:t>prihvaćanje/odbijanje prijedloga recepta</a:t>
            </a:r>
          </a:p>
          <a:p>
            <a:pPr>
              <a:lnSpc>
                <a:spcPct val="150000"/>
              </a:lnSpc>
            </a:pPr>
            <a:r>
              <a:rPr lang="hr-HR" dirty="0"/>
              <a:t>promocija korisnika u kuhara</a:t>
            </a:r>
          </a:p>
          <a:p>
            <a:pPr>
              <a:lnSpc>
                <a:spcPct val="150000"/>
              </a:lnSpc>
            </a:pPr>
            <a:r>
              <a:rPr lang="hr-HR" dirty="0"/>
              <a:t>degradacija kuhara u korisnika</a:t>
            </a:r>
          </a:p>
          <a:p>
            <a:pPr>
              <a:lnSpc>
                <a:spcPct val="150000"/>
              </a:lnSpc>
            </a:pPr>
            <a:r>
              <a:rPr lang="hr-HR" dirty="0"/>
              <a:t>pregled personalizirane liste recepata</a:t>
            </a:r>
          </a:p>
          <a:p>
            <a:pPr>
              <a:lnSpc>
                <a:spcPct val="150000"/>
              </a:lnSpc>
            </a:pPr>
            <a:r>
              <a:rPr lang="hr-HR" noProof="0" dirty="0"/>
              <a:t>komunikacija u chatu</a:t>
            </a:r>
          </a:p>
          <a:p>
            <a:pPr marL="0" indent="0">
              <a:lnSpc>
                <a:spcPct val="100000"/>
              </a:lnSpc>
              <a:buNone/>
            </a:pPr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/>
              <a:pPr>
                <a:spcAft>
                  <a:spcPts val="600"/>
                </a:spcAft>
              </a:pPr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13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597643"/>
            <a:ext cx="277749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221A355-E5A5-0CCA-C7C2-119C6F9B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6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rgbClr val="FFFEFF"/>
                </a:solidFill>
              </a:rPr>
              <a:t>NEFUNKCIONALNI ZAHTJEVI I ZAHTJEVI DOMENE PRIMJENE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4C6A4E-35A5-F459-B28B-14243479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01" y="1037968"/>
            <a:ext cx="5044424" cy="48208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dirty="0"/>
              <a:t>sustav treba koristiti </a:t>
            </a:r>
            <a:r>
              <a:rPr lang="hr-HR" dirty="0" err="1"/>
              <a:t>OAuth</a:t>
            </a:r>
            <a:r>
              <a:rPr lang="hr-HR" dirty="0"/>
              <a:t> 2.0 standard pri prijavi </a:t>
            </a:r>
          </a:p>
          <a:p>
            <a:pPr>
              <a:lnSpc>
                <a:spcPct val="100000"/>
              </a:lnSpc>
            </a:pPr>
            <a:r>
              <a:rPr lang="hr-HR" dirty="0"/>
              <a:t>izgled aplikacije mora biti jednostavan</a:t>
            </a:r>
          </a:p>
          <a:p>
            <a:pPr>
              <a:lnSpc>
                <a:spcPct val="100000"/>
              </a:lnSpc>
            </a:pPr>
            <a:r>
              <a:rPr lang="hr-HR" dirty="0"/>
              <a:t>korištenje aplikacije treba biti jednostavno i intuitivno</a:t>
            </a:r>
          </a:p>
          <a:p>
            <a:pPr>
              <a:lnSpc>
                <a:spcPct val="100000"/>
              </a:lnSpc>
            </a:pPr>
            <a:r>
              <a:rPr lang="hr-HR" dirty="0"/>
              <a:t>sustav treba biti lako održiv</a:t>
            </a:r>
          </a:p>
          <a:p>
            <a:pPr>
              <a:lnSpc>
                <a:spcPct val="100000"/>
              </a:lnSpc>
            </a:pPr>
            <a:r>
              <a:rPr lang="hr-HR" dirty="0"/>
              <a:t>ograničenje korisnika na pristup podacima ovisno o ulozi</a:t>
            </a:r>
          </a:p>
          <a:p>
            <a:pPr>
              <a:lnSpc>
                <a:spcPct val="100000"/>
              </a:lnSpc>
            </a:pPr>
            <a:r>
              <a:rPr lang="hr-HR" dirty="0"/>
              <a:t>pristup 100 korisnika bez gubitka performansi (nije ispunjeno)</a:t>
            </a:r>
          </a:p>
          <a:p>
            <a:pPr>
              <a:lnSpc>
                <a:spcPct val="100000"/>
              </a:lnSpc>
            </a:pPr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E559CDCD-2CF5-C6EF-3343-5B523881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23914"/>
            <a:ext cx="78938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/>
              <a:pPr>
                <a:spcAft>
                  <a:spcPts val="600"/>
                </a:spcAft>
              </a:pPr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61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6</a:t>
            </a:fld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C3E7758A-2CB0-8D1E-032C-462F6BC5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3" y="996260"/>
            <a:ext cx="7488390" cy="56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4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B23CB9-B4E6-B1C2-F605-7A40FFDF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UML DIJAGRAM OBRAZACA UPORABE 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FEEA8B0-602A-A98C-331E-CA5152BE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7D061CBE-BD07-0239-E2BC-0173DFE6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986308"/>
            <a:ext cx="7527055" cy="58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Dijagram komponenata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8</a:t>
            </a:fld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2E34774-B25C-E386-0287-87324A69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5" y="1129293"/>
            <a:ext cx="705901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01200"/>
            <a:ext cx="2780608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43278-3D25-FEF7-4D6D-B4CA3FB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41" y="702155"/>
            <a:ext cx="2557337" cy="1300365"/>
          </a:xfrm>
        </p:spPr>
        <p:txBody>
          <a:bodyPr>
            <a:normAutofit/>
          </a:bodyPr>
          <a:lstStyle/>
          <a:p>
            <a:r>
              <a:rPr lang="hr-HR" noProof="0">
                <a:solidFill>
                  <a:srgbClr val="FFFFFF"/>
                </a:solidFill>
              </a:rPr>
              <a:t>Ispitivanje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3D6B-82AC-E000-ED08-E246EC19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0" y="2002520"/>
            <a:ext cx="2866192" cy="43982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1700" noProof="0" dirty="0">
                <a:solidFill>
                  <a:srgbClr val="FFFFFF"/>
                </a:solidFill>
              </a:rPr>
              <a:t>ispitivanje komponenti: </a:t>
            </a:r>
            <a:r>
              <a:rPr lang="hr-HR" sz="1700" noProof="0" dirty="0" err="1">
                <a:solidFill>
                  <a:srgbClr val="FFFFFF"/>
                </a:solidFill>
              </a:rPr>
              <a:t>Junit</a:t>
            </a:r>
            <a:r>
              <a:rPr lang="hr-HR" sz="1700" noProof="0" dirty="0">
                <a:solidFill>
                  <a:srgbClr val="FFFFFF"/>
                </a:solidFill>
              </a:rPr>
              <a:t> 5</a:t>
            </a:r>
          </a:p>
          <a:p>
            <a:pPr>
              <a:lnSpc>
                <a:spcPct val="100000"/>
              </a:lnSpc>
            </a:pPr>
            <a:r>
              <a:rPr lang="hr-HR" sz="1700" dirty="0">
                <a:solidFill>
                  <a:srgbClr val="FFFFFF"/>
                </a:solidFill>
              </a:rPr>
              <a:t>ispitivanje sustava: </a:t>
            </a:r>
            <a:r>
              <a:rPr lang="hr-HR" sz="1700" dirty="0" err="1">
                <a:solidFill>
                  <a:srgbClr val="FFFFFF"/>
                </a:solidFill>
              </a:rPr>
              <a:t>Selenium</a:t>
            </a:r>
            <a:r>
              <a:rPr lang="hr-HR" sz="1700" dirty="0">
                <a:solidFill>
                  <a:srgbClr val="FFFFFF"/>
                </a:solidFill>
              </a:rPr>
              <a:t> IDE</a:t>
            </a:r>
          </a:p>
          <a:p>
            <a:pPr>
              <a:lnSpc>
                <a:spcPct val="100000"/>
              </a:lnSpc>
            </a:pPr>
            <a:r>
              <a:rPr lang="hr-HR" sz="1700" dirty="0">
                <a:solidFill>
                  <a:srgbClr val="FFFFFF"/>
                </a:solidFill>
              </a:rPr>
              <a:t>korisnički testovi (</a:t>
            </a:r>
            <a:r>
              <a:rPr lang="hr-HR" sz="1700" dirty="0" err="1">
                <a:solidFill>
                  <a:srgbClr val="FFFFFF"/>
                </a:solidFill>
              </a:rPr>
              <a:t>PersonService</a:t>
            </a:r>
            <a:r>
              <a:rPr lang="hr-HR" sz="1700" dirty="0">
                <a:solidFill>
                  <a:srgbClr val="FFFFFF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r-HR" sz="1700" dirty="0">
                <a:solidFill>
                  <a:srgbClr val="FFFFFF"/>
                </a:solidFill>
              </a:rPr>
              <a:t> testovi recepata (</a:t>
            </a:r>
            <a:r>
              <a:rPr lang="hr-HR" sz="1700" dirty="0" err="1">
                <a:solidFill>
                  <a:srgbClr val="FFFFFF"/>
                </a:solidFill>
              </a:rPr>
              <a:t>RecipeService</a:t>
            </a:r>
            <a:r>
              <a:rPr lang="hr-HR" sz="1700" dirty="0">
                <a:solidFill>
                  <a:srgbClr val="FFFFFF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r-HR" sz="1700" dirty="0">
                <a:solidFill>
                  <a:srgbClr val="FFFFFF"/>
                </a:solidFill>
              </a:rPr>
              <a:t>prijava, ostavljanje komentara, dodavanje najdražih sastojaka</a:t>
            </a:r>
          </a:p>
          <a:p>
            <a:pPr>
              <a:lnSpc>
                <a:spcPct val="100000"/>
              </a:lnSpc>
            </a:pPr>
            <a:endParaRPr lang="hr-HR" sz="1700" noProof="0" dirty="0">
              <a:solidFill>
                <a:srgbClr val="FFFFFF"/>
              </a:solidFill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0DDBB7C-CE08-1F8D-1884-80F6509B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79" y="2459414"/>
            <a:ext cx="5123627" cy="1908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A5A4-7F29-94F6-4C85-99B2051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>
                <a:solidFill>
                  <a:srgbClr val="9669A3"/>
                </a:solidFill>
              </a:rPr>
              <a:pPr>
                <a:spcAft>
                  <a:spcPts val="600"/>
                </a:spcAft>
              </a:pPr>
              <a:t>9</a:t>
            </a:fld>
            <a:endParaRPr lang="hr-HR">
              <a:solidFill>
                <a:srgbClr val="9669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3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I-template">
  <a:themeElements>
    <a:clrScheme name="Prilagođeno 2">
      <a:dk1>
        <a:sysClr val="windowText" lastClr="000000"/>
      </a:dk1>
      <a:lt1>
        <a:sysClr val="window" lastClr="FFFFFF"/>
      </a:lt1>
      <a:dk2>
        <a:srgbClr val="E1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DividendVTI">
  <a:themeElements>
    <a:clrScheme name="Prilagođeno 4">
      <a:dk1>
        <a:sysClr val="windowText" lastClr="000000"/>
      </a:dk1>
      <a:lt1>
        <a:sysClr val="window" lastClr="FFFFFF"/>
      </a:lt1>
      <a:dk2>
        <a:srgbClr val="DF4005"/>
      </a:dk2>
      <a:lt2>
        <a:srgbClr val="E1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E1FFF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Words>439</Words>
  <Application>Microsoft Office PowerPoint</Application>
  <PresentationFormat>Prikaz na zaslonu (4:3)</PresentationFormat>
  <Paragraphs>82</Paragraphs>
  <Slides>13</Slides>
  <Notes>3</Notes>
  <HiddenSlides>0</HiddenSlides>
  <MMClips>0</MMClips>
  <ScaleCrop>false</ScaleCrop>
  <HeadingPairs>
    <vt:vector size="6" baseType="variant">
      <vt:variant>
        <vt:lpstr>Korišteni fontovi</vt:lpstr>
      </vt:variant>
      <vt:variant>
        <vt:i4>12</vt:i4>
      </vt:variant>
      <vt:variant>
        <vt:lpstr>Tema</vt:lpstr>
      </vt:variant>
      <vt:variant>
        <vt:i4>2</vt:i4>
      </vt:variant>
      <vt:variant>
        <vt:lpstr>Naslovi slajdova</vt:lpstr>
      </vt:variant>
      <vt:variant>
        <vt:i4>13</vt:i4>
      </vt:variant>
    </vt:vector>
  </HeadingPairs>
  <TitlesOfParts>
    <vt:vector size="27" baseType="lpstr">
      <vt:lpstr>ＭＳ Ｐゴシック</vt:lpstr>
      <vt:lpstr>Arial</vt:lpstr>
      <vt:lpstr>Calibri</vt:lpstr>
      <vt:lpstr>Century Gothic</vt:lpstr>
      <vt:lpstr>Courier New</vt:lpstr>
      <vt:lpstr>Franklin Gothic Book</vt:lpstr>
      <vt:lpstr>Franklin Gothic Demi</vt:lpstr>
      <vt:lpstr>Franklin Gothic Medium</vt:lpstr>
      <vt:lpstr>Tahoma</vt:lpstr>
      <vt:lpstr>Times New Roman</vt:lpstr>
      <vt:lpstr>Wingdings</vt:lpstr>
      <vt:lpstr>Wingdings 2</vt:lpstr>
      <vt:lpstr>PROGI-template</vt:lpstr>
      <vt:lpstr>DividendVTI</vt:lpstr>
      <vt:lpstr>RECI PA ISPECI </vt:lpstr>
      <vt:lpstr>Članovi grupe i organizacija rada</vt:lpstr>
      <vt:lpstr>O projektu</vt:lpstr>
      <vt:lpstr>GLAVNI FUNKCIONALNI ZAHTJEVI</vt:lpstr>
      <vt:lpstr>NEFUNKCIONALNI ZAHTJEVI I ZAHTJEVI DOMENE PRIMJENE</vt:lpstr>
      <vt:lpstr>UML dijagram obrazaca uporabe</vt:lpstr>
      <vt:lpstr>UML DIJAGRAM OBRAZACA UPORABE </vt:lpstr>
      <vt:lpstr>Dijagram komponenata</vt:lpstr>
      <vt:lpstr>Ispitivanje</vt:lpstr>
      <vt:lpstr>Korišteni alati i tehnologije</vt:lpstr>
      <vt:lpstr>Organizacija rada</vt:lpstr>
      <vt:lpstr>Demonstracija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lastModifiedBy>Patrik Krčma</cp:lastModifiedBy>
  <cp:revision>50</cp:revision>
  <dcterms:created xsi:type="dcterms:W3CDTF">2016-01-18T13:10:52Z</dcterms:created>
  <dcterms:modified xsi:type="dcterms:W3CDTF">2025-01-24T15:28:30Z</dcterms:modified>
</cp:coreProperties>
</file>